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 Bold" charset="1" panose="00000800000000000000"/>
      <p:regular r:id="rId21"/>
    </p:embeddedFont>
    <p:embeddedFont>
      <p:font typeface="Open Sauce" charset="1" panose="00000500000000000000"/>
      <p:regular r:id="rId22"/>
    </p:embeddedFont>
    <p:embeddedFont>
      <p:font typeface="Aileron Ultra-Bold" charset="1" panose="00000A00000000000000"/>
      <p:regular r:id="rId23"/>
    </p:embeddedFont>
    <p:embeddedFont>
      <p:font typeface="Aileron Bold" charset="1" panose="00000800000000000000"/>
      <p:regular r:id="rId24"/>
    </p:embeddedFont>
    <p:embeddedFont>
      <p:font typeface="Aileron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DM Serif Display" charset="1" panose="00000000000000000000"/>
      <p:regular r:id="rId27"/>
    </p:embeddedFont>
    <p:embeddedFont>
      <p:font typeface="Open Sans Extra Bold" charset="1" panose="020B0906030804020204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D52B1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99" t="0" r="-49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82116" y="3346620"/>
            <a:ext cx="7950765" cy="395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Social Determinants of Health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2493" y="-2135075"/>
            <a:ext cx="16537373" cy="14284156"/>
          </a:xfrm>
          <a:custGeom>
            <a:avLst/>
            <a:gdLst/>
            <a:ahLst/>
            <a:cxnLst/>
            <a:rect r="r" b="b" t="t" l="l"/>
            <a:pathLst>
              <a:path h="14284156" w="16537373">
                <a:moveTo>
                  <a:pt x="0" y="0"/>
                </a:moveTo>
                <a:lnTo>
                  <a:pt x="16537373" y="0"/>
                </a:lnTo>
                <a:lnTo>
                  <a:pt x="16537373" y="14284157"/>
                </a:lnTo>
                <a:lnTo>
                  <a:pt x="0" y="1428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13730"/>
            <a:ext cx="8173105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1: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Province: Nunavut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Lowest life expectancy and highest drug abuse rates.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Distinct socio-economic challenges due to geographical isolation.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Lower education expenditure and GDP.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96439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5757">
                <a:alpha val="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1852" y="-493236"/>
            <a:ext cx="16673083" cy="12418907"/>
          </a:xfrm>
          <a:custGeom>
            <a:avLst/>
            <a:gdLst/>
            <a:ahLst/>
            <a:cxnLst/>
            <a:rect r="r" b="b" t="t" l="l"/>
            <a:pathLst>
              <a:path h="12418907" w="16673083">
                <a:moveTo>
                  <a:pt x="0" y="0"/>
                </a:moveTo>
                <a:lnTo>
                  <a:pt x="16673083" y="0"/>
                </a:lnTo>
                <a:lnTo>
                  <a:pt x="16673083" y="12418907"/>
                </a:lnTo>
                <a:lnTo>
                  <a:pt x="0" y="1241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79" r="-14138" b="-161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66" y="635749"/>
            <a:ext cx="7402018" cy="524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2:</a:t>
            </a:r>
          </a:p>
          <a:p>
            <a:pPr algn="l">
              <a:lnSpc>
                <a:spcPts val="3769"/>
              </a:lnSpc>
            </a:pP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Yukon, Northwest Territories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Similar to Nunavut but with slightly better socio-economic outcomes.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Geographical challenges impact healthcare and education.</a:t>
            </a:r>
          </a:p>
          <a:p>
            <a:pPr algn="l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Lower GDP and median income compared to Cluster 0.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74419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8C3B">
                <a:alpha val="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3643" y="-3351285"/>
            <a:ext cx="15310221" cy="16661168"/>
          </a:xfrm>
          <a:custGeom>
            <a:avLst/>
            <a:gdLst/>
            <a:ahLst/>
            <a:cxnLst/>
            <a:rect r="r" b="b" t="t" l="l"/>
            <a:pathLst>
              <a:path h="16661168" w="15310221">
                <a:moveTo>
                  <a:pt x="0" y="0"/>
                </a:moveTo>
                <a:lnTo>
                  <a:pt x="15310221" y="0"/>
                </a:lnTo>
                <a:lnTo>
                  <a:pt x="15310221" y="16661168"/>
                </a:lnTo>
                <a:lnTo>
                  <a:pt x="0" y="16661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52" t="0" r="-108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110" y="574396"/>
            <a:ext cx="5697265" cy="776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3:</a:t>
            </a:r>
          </a:p>
          <a:p>
            <a:pPr algn="l">
              <a:lnSpc>
                <a:spcPts val="3899"/>
              </a:lnSpc>
            </a:pPr>
          </a:p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Canada, Newfoundland and Labrador, Prince Edward Island, Nova Scotia, New Brunswick, Manitoba, Saskatchewan</a:t>
            </a:r>
          </a:p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Moderate life expectancy, family income, and GDP.</a:t>
            </a:r>
          </a:p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Varied healthcare and education systems.</a:t>
            </a:r>
          </a:p>
          <a:p>
            <a:pPr algn="l" marL="647695" indent="-323848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Less extreme outcomes compared to Clusters 0 and 1.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8C3B">
                <a:alpha val="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138" y="-154136"/>
            <a:ext cx="12989862" cy="11513059"/>
          </a:xfrm>
          <a:custGeom>
            <a:avLst/>
            <a:gdLst/>
            <a:ahLst/>
            <a:cxnLst/>
            <a:rect r="r" b="b" t="t" l="l"/>
            <a:pathLst>
              <a:path h="11513059" w="12989862">
                <a:moveTo>
                  <a:pt x="0" y="0"/>
                </a:moveTo>
                <a:lnTo>
                  <a:pt x="12989862" y="0"/>
                </a:lnTo>
                <a:lnTo>
                  <a:pt x="12989862" y="11513059"/>
                </a:lnTo>
                <a:lnTo>
                  <a:pt x="0" y="11513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957445"/>
            <a:ext cx="95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64061" y="637540"/>
            <a:ext cx="2843570" cy="9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Findings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63" y="167005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2B1E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613" y="1976081"/>
            <a:ext cx="6238648" cy="656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Life Expectancy: Highest in Cluster 0, lowest in Cluster 1 (Nunavut).</a:t>
            </a: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Education Expenditure: High in Cluster 0; lower in Clusters 1 and 2.</a:t>
            </a: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Median Family Income: Highest in Cluster 0, with Clusters 1 and 2 trailing.</a:t>
            </a: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GDP: Follows the same trend as family income, reflecting economic disparities.</a:t>
            </a: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Drug Abuse: Elevated in Cluster 1 due to socio-economic challenges.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6486" y="4701099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797097"/>
            <a:ext cx="7640000" cy="104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Targeted Health Interventions for Remote and Northern Regions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842482" y="3880228"/>
            <a:ext cx="7114101" cy="52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Balanced Investment in Education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162447" y="7123858"/>
            <a:ext cx="7640000" cy="104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Comprehensive Drug Abuse Prevention and Rehabilitation Programs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842482" y="5278112"/>
            <a:ext cx="6959964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Economic Development in Disadvantaged Areas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D52B1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99" t="0" r="-49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82116" y="3346620"/>
            <a:ext cx="7950765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116" y="5236128"/>
            <a:ext cx="4119444" cy="28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AMAL DEV</a:t>
            </a:r>
          </a:p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ARPIT BATRA</a:t>
            </a:r>
          </a:p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MALATHI LATHA</a:t>
            </a:r>
          </a:p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MAI JUAN</a:t>
            </a:r>
          </a:p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TERESSA DOMINIC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253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430376" y="2357000"/>
            <a:ext cx="12731346" cy="5171309"/>
            <a:chOff x="0" y="0"/>
            <a:chExt cx="3353112" cy="1361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361991"/>
            </a:xfrm>
            <a:custGeom>
              <a:avLst/>
              <a:gdLst/>
              <a:ahLst/>
              <a:cxnLst/>
              <a:rect r="r" b="b" t="t" l="l"/>
              <a:pathLst>
                <a:path h="1361991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D52B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53112" cy="1400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04516" indent="-302258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What Are Social Determinants of Health?</a:t>
              </a:r>
            </a:p>
            <a:p>
              <a:pPr algn="just" marL="604516" indent="-302258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Why Are Social Determinants Important?</a:t>
              </a:r>
            </a:p>
            <a:p>
              <a:pPr algn="just" marL="604516" indent="-302258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Key Determinants of Health</a:t>
              </a:r>
            </a:p>
            <a:p>
              <a:pPr algn="just" marL="604516" indent="-302258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Canadian Context.</a:t>
              </a:r>
            </a:p>
            <a:p>
              <a:pPr algn="just" marL="604516" indent="-302258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Who are the policy makers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494421" y="2380441"/>
            <a:ext cx="6928538" cy="122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2"/>
              </a:lnSpc>
              <a:spcBef>
                <a:spcPct val="0"/>
              </a:spcBef>
            </a:pPr>
            <a:r>
              <a:rPr lang="en-US" sz="7144" spc="-142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95642" y="4347082"/>
            <a:ext cx="3082479" cy="3751948"/>
            <a:chOff x="0" y="0"/>
            <a:chExt cx="2011642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642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11642">
                  <a:moveTo>
                    <a:pt x="80371" y="0"/>
                  </a:moveTo>
                  <a:lnTo>
                    <a:pt x="1931271" y="0"/>
                  </a:lnTo>
                  <a:cubicBezTo>
                    <a:pt x="1975659" y="0"/>
                    <a:pt x="2011642" y="35983"/>
                    <a:pt x="2011642" y="80371"/>
                  </a:cubicBezTo>
                  <a:lnTo>
                    <a:pt x="2011642" y="2368170"/>
                  </a:lnTo>
                  <a:cubicBezTo>
                    <a:pt x="2011642" y="2412558"/>
                    <a:pt x="1975659" y="2448541"/>
                    <a:pt x="1931271" y="2448541"/>
                  </a:cubicBezTo>
                  <a:lnTo>
                    <a:pt x="80371" y="2448541"/>
                  </a:lnTo>
                  <a:cubicBezTo>
                    <a:pt x="35983" y="2448541"/>
                    <a:pt x="0" y="2412558"/>
                    <a:pt x="0" y="2368170"/>
                  </a:cubicBezTo>
                  <a:lnTo>
                    <a:pt x="0" y="80371"/>
                  </a:lnTo>
                  <a:cubicBezTo>
                    <a:pt x="0" y="35983"/>
                    <a:pt x="35983" y="0"/>
                    <a:pt x="8037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11642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95642" y="2054763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4778" y="5471336"/>
            <a:ext cx="2738293" cy="217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How do socio economic characteristics and health related characteristics differ across Canadian provinces and and what implications do these differences have for targeted policy-making?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33784" y="5471336"/>
            <a:ext cx="2738293" cy="123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How does the expenditure on education correlate with other features among the provinces?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41966" y="5471336"/>
            <a:ext cx="2738293" cy="154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What provinces should be taken into consideration to create a more equitable, healthy, and prosperous society?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51359" y="5490386"/>
            <a:ext cx="2738293" cy="109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7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What are the possible actions that can be taken by the policy makers to improve the conditions?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0288" y="0"/>
            <a:ext cx="10298661" cy="10287000"/>
            <a:chOff x="0" y="0"/>
            <a:chExt cx="27124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24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12405">
                  <a:moveTo>
                    <a:pt x="0" y="0"/>
                  </a:moveTo>
                  <a:lnTo>
                    <a:pt x="2712405" y="0"/>
                  </a:lnTo>
                  <a:lnTo>
                    <a:pt x="27124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712405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09810" y="2828925"/>
            <a:ext cx="9778190" cy="7281946"/>
          </a:xfrm>
          <a:custGeom>
            <a:avLst/>
            <a:gdLst/>
            <a:ahLst/>
            <a:cxnLst/>
            <a:rect r="r" b="b" t="t" l="l"/>
            <a:pathLst>
              <a:path h="7281946" w="9778190">
                <a:moveTo>
                  <a:pt x="0" y="0"/>
                </a:moveTo>
                <a:lnTo>
                  <a:pt x="9778190" y="0"/>
                </a:lnTo>
                <a:lnTo>
                  <a:pt x="9778190" y="7281946"/>
                </a:lnTo>
                <a:lnTo>
                  <a:pt x="0" y="728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6" t="0" r="-1240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5137" y="697829"/>
            <a:ext cx="3630003" cy="24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 and 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137" y="3546275"/>
            <a:ext cx="4628146" cy="380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Statistics Canada</a:t>
            </a:r>
          </a:p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Statscan</a:t>
            </a:r>
          </a:p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Canadian Public Health association</a:t>
            </a:r>
          </a:p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Canadian facts</a:t>
            </a:r>
          </a:p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Canadian best Practices portal </a:t>
            </a:r>
          </a:p>
          <a:p>
            <a:pPr algn="l" marL="500741" indent="-250371" lvl="1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Other literary resources.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03889" y="-1179667"/>
            <a:ext cx="5657850" cy="56578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D52B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37182"/>
            <a:ext cx="4191000" cy="1727835"/>
            <a:chOff x="0" y="0"/>
            <a:chExt cx="5588000" cy="23037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STRENGTHS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High GDP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Economic prosperity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Educational access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68300" y="2637182"/>
            <a:ext cx="4191000" cy="1727835"/>
            <a:chOff x="0" y="0"/>
            <a:chExt cx="5588000" cy="23037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FB2C1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WEAKNESSES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Geographical disparity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Income inequality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Drug abuse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921984"/>
            <a:ext cx="4468965" cy="1727835"/>
            <a:chOff x="0" y="0"/>
            <a:chExt cx="5958620" cy="23037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95862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OPPORTUNITIES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78087"/>
              <a:ext cx="595862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Targeted policy interventions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Health education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Collaborative initiatives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68300" y="5921984"/>
            <a:ext cx="4191000" cy="1727835"/>
            <a:chOff x="0" y="0"/>
            <a:chExt cx="5588000" cy="230378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THREATS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78087"/>
              <a:ext cx="558800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Economic instability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Aging population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Social inequalities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D52B1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EA958F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17592" y="3676944"/>
            <a:ext cx="7694557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D52B1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57363" y="985443"/>
            <a:ext cx="8830637" cy="8262448"/>
          </a:xfrm>
          <a:custGeom>
            <a:avLst/>
            <a:gdLst/>
            <a:ahLst/>
            <a:cxnLst/>
            <a:rect r="r" b="b" t="t" l="l"/>
            <a:pathLst>
              <a:path h="8262448" w="8830637">
                <a:moveTo>
                  <a:pt x="0" y="0"/>
                </a:moveTo>
                <a:lnTo>
                  <a:pt x="8830637" y="0"/>
                </a:lnTo>
                <a:lnTo>
                  <a:pt x="8830637" y="8262448"/>
                </a:lnTo>
                <a:lnTo>
                  <a:pt x="0" y="8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96" t="0" r="-297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4912" y="750196"/>
            <a:ext cx="580451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CORRELATION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912" y="1619927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Health Outcomes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912" y="2182172"/>
            <a:ext cx="8359088" cy="16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Life expectancy at birth and at 65 are strongly correlated.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Economic prosperity (GDP) significantly contributes to better health outcomes.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4912" y="3404773"/>
            <a:ext cx="4493466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912" y="3876625"/>
            <a:ext cx="8359088" cy="202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Expenditure on education shows weaker or negative correlations with life expectancy and GDP.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Factors beyond financial investment influence educational and health outcomes.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84912" y="5432369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Income and Drug Abuse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912" y="5908889"/>
            <a:ext cx="8672451" cy="202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Median family income and GDP strongly correlate with higher drug abuse.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Wealthier regions may experience more social stress, contributing to drug abuse.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84912" y="7464634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Economic Factors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912" y="7944108"/>
            <a:ext cx="8672451" cy="16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GDP strongly affects life expectancy and drug abuse.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Weak link with education spending shows need for targeted investments.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3894"/>
            <a:ext cx="18288000" cy="10470894"/>
            <a:chOff x="0" y="0"/>
            <a:chExt cx="4816593" cy="27577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57766"/>
            </a:xfrm>
            <a:custGeom>
              <a:avLst/>
              <a:gdLst/>
              <a:ahLst/>
              <a:cxnLst/>
              <a:rect r="r" b="b" t="t" l="l"/>
              <a:pathLst>
                <a:path h="27577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57766"/>
                  </a:lnTo>
                  <a:lnTo>
                    <a:pt x="0" y="2757766"/>
                  </a:lnTo>
                  <a:close/>
                </a:path>
              </a:pathLst>
            </a:custGeom>
            <a:solidFill>
              <a:srgbClr val="EA95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277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459174"/>
          </a:xfrm>
          <a:custGeom>
            <a:avLst/>
            <a:gdLst/>
            <a:ahLst/>
            <a:cxnLst/>
            <a:rect r="r" b="b" t="t" l="l"/>
            <a:pathLst>
              <a:path h="10459174" w="18288000">
                <a:moveTo>
                  <a:pt x="0" y="0"/>
                </a:moveTo>
                <a:lnTo>
                  <a:pt x="18288000" y="0"/>
                </a:lnTo>
                <a:lnTo>
                  <a:pt x="18288000" y="10459174"/>
                </a:lnTo>
                <a:lnTo>
                  <a:pt x="0" y="10459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-29484" r="0" b="-215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305439"/>
            <a:ext cx="18288000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analysis combines K-Means Clustering and Principal Component Analysis (PCA) to understand the socio-economic and health-related characteristics of Canadian provinces. The PCA reduces dimensionality and helps visualize provincial differences, while K-Means Clustering groups provinces with similar profiles.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45496" y="411568"/>
            <a:ext cx="15232530" cy="9976376"/>
          </a:xfrm>
          <a:custGeom>
            <a:avLst/>
            <a:gdLst/>
            <a:ahLst/>
            <a:cxnLst/>
            <a:rect r="r" b="b" t="t" l="l"/>
            <a:pathLst>
              <a:path h="9976376" w="15232530">
                <a:moveTo>
                  <a:pt x="0" y="0"/>
                </a:moveTo>
                <a:lnTo>
                  <a:pt x="15232529" y="0"/>
                </a:lnTo>
                <a:lnTo>
                  <a:pt x="15232529" y="9976376"/>
                </a:lnTo>
                <a:lnTo>
                  <a:pt x="0" y="9976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65" t="-24029" r="0" b="-240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1706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520" y="392518"/>
            <a:ext cx="7194905" cy="375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 u="sng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Cluster 0:</a:t>
            </a:r>
          </a:p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Quebec, Ontario, Alberta, British Columbia</a:t>
            </a:r>
          </a:p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 GDP and median family income.</a:t>
            </a:r>
          </a:p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Higher life expectancy and education expenditure.</a:t>
            </a:r>
          </a:p>
          <a:p>
            <a:pPr algn="l" marL="555166" indent="-277583" lvl="1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Well-developed healthcare and economic infrastructure.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DAGCN_7SISk</dc:identifier>
  <dcterms:modified xsi:type="dcterms:W3CDTF">2011-08-01T06:04:30Z</dcterms:modified>
  <cp:revision>1</cp:revision>
  <dc:title>Red and Blue Simple Stickers Team Meeting Agenda Presentation.pptx</dc:title>
</cp:coreProperties>
</file>